
<file path=[Content_Types].xml><?xml version="1.0" encoding="utf-8"?>
<Types xmlns="http://schemas.openxmlformats.org/package/2006/content-types">
  <Default ContentType="image/jpeg" Extension="jpg"/>
  <Default ContentType="application/vnd.openxmlformats-officedocument.spreadsheetml.sheet" Extension="xlsx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ms-office.chartcolorstyle+xml" PartName="/ppt/charts/colors1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drawingml.chart+xml" PartName="/ppt/charts/char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ms-office.chartstyle+xml" PartName="/ppt/charts/style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15" roundtripDataSignature="AMtx7mgK3GB98Qk41y4mT3MC6m/EJuPa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customschemas.google.com/relationships/presentationmetadata" Target="meta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harts/_rels/chart1.xml.rels><?xml version="1.0" encoding="UTF-8" standalone="yes"?>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/>
              <a:t>توزيع السكان حسب العمر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توزيع السكان حسب العمر</c:v>
                </c:pt>
              </c:strCache>
            </c:strRef>
          </c:tx>
          <c:spPr>
            <a:solidFill>
              <a:schemeClr val="accent6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0-4</c:v>
                </c:pt>
                <c:pt idx="1">
                  <c:v>5_12</c:v>
                </c:pt>
                <c:pt idx="2">
                  <c:v>13-17</c:v>
                </c:pt>
                <c:pt idx="3">
                  <c:v>18-24</c:v>
                </c:pt>
                <c:pt idx="4">
                  <c:v>25-34</c:v>
                </c:pt>
                <c:pt idx="5">
                  <c:v>35-44</c:v>
                </c:pt>
                <c:pt idx="6">
                  <c:v>45-54</c:v>
                </c:pt>
                <c:pt idx="7">
                  <c:v>55-64</c:v>
                </c:pt>
              </c:strCache>
            </c:strRef>
          </c:cat>
          <c:val>
            <c:numRef>
              <c:f>Sheet1!$B$2:$B$9</c:f>
              <c:numCache>
                <c:formatCode>0.00%</c:formatCode>
                <c:ptCount val="8"/>
                <c:pt idx="0">
                  <c:v>0.1</c:v>
                </c:pt>
                <c:pt idx="1">
                  <c:v>0.17399999999999999</c:v>
                </c:pt>
                <c:pt idx="2">
                  <c:v>9.9000000000000005E-2</c:v>
                </c:pt>
                <c:pt idx="3">
                  <c:v>0.11899999999999999</c:v>
                </c:pt>
                <c:pt idx="4">
                  <c:v>0.15</c:v>
                </c:pt>
                <c:pt idx="5">
                  <c:v>0.13600000000000001</c:v>
                </c:pt>
                <c:pt idx="6">
                  <c:v>9.9000000000000005E-2</c:v>
                </c:pt>
                <c:pt idx="7">
                  <c:v>6.9000000000000006E-2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8F-4060-8A2F-DBC43CA00A3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0-4</c:v>
                </c:pt>
                <c:pt idx="1">
                  <c:v>5_12</c:v>
                </c:pt>
                <c:pt idx="2">
                  <c:v>13-17</c:v>
                </c:pt>
                <c:pt idx="3">
                  <c:v>18-24</c:v>
                </c:pt>
                <c:pt idx="4">
                  <c:v>25-34</c:v>
                </c:pt>
                <c:pt idx="5">
                  <c:v>35-44</c:v>
                </c:pt>
                <c:pt idx="6">
                  <c:v>45-54</c:v>
                </c:pt>
                <c:pt idx="7">
                  <c:v>55-64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</c:numCache>
            </c:numRef>
          </c:val>
          <c:extLst>
            <c:ext xmlns:c16="http://schemas.microsoft.com/office/drawing/2014/chart" uri="{C3380CC4-5D6E-409C-BE32-E72D297353CC}">
              <c16:uniqueId val="{00000001-B98F-4060-8A2F-DBC43CA00A3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0-4</c:v>
                </c:pt>
                <c:pt idx="1">
                  <c:v>5_12</c:v>
                </c:pt>
                <c:pt idx="2">
                  <c:v>13-17</c:v>
                </c:pt>
                <c:pt idx="3">
                  <c:v>18-24</c:v>
                </c:pt>
                <c:pt idx="4">
                  <c:v>25-34</c:v>
                </c:pt>
                <c:pt idx="5">
                  <c:v>35-44</c:v>
                </c:pt>
                <c:pt idx="6">
                  <c:v>45-54</c:v>
                </c:pt>
                <c:pt idx="7">
                  <c:v>55-64</c:v>
                </c:pt>
              </c:strCache>
            </c:strRef>
          </c:cat>
          <c:val>
            <c:numRef>
              <c:f>Sheet1!$D$2:$D$9</c:f>
              <c:numCache>
                <c:formatCode>General</c:formatCode>
                <c:ptCount val="8"/>
              </c:numCache>
            </c:numRef>
          </c:val>
          <c:extLst>
            <c:ext xmlns:c16="http://schemas.microsoft.com/office/drawing/2014/chart" uri="{C3380CC4-5D6E-409C-BE32-E72D297353CC}">
              <c16:uniqueId val="{00000002-B98F-4060-8A2F-DBC43CA00A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592059712"/>
        <c:axId val="592058632"/>
      </c:barChart>
      <c:catAx>
        <c:axId val="5920597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2058632"/>
        <c:crosses val="autoZero"/>
        <c:auto val="1"/>
        <c:lblAlgn val="ctr"/>
        <c:lblOffset val="100"/>
        <c:noMultiLvlLbl val="0"/>
      </c:catAx>
      <c:valAx>
        <c:axId val="592058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2059712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egendEntry>
        <c:idx val="1"/>
        <c:delete val="1"/>
      </c:legendEntry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image1.jp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ar-EG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2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1"/>
          <p:cNvPicPr preferRelativeResize="0"/>
          <p:nvPr/>
        </p:nvPicPr>
        <p:blipFill rotWithShape="1">
          <a:blip r:embed="rId2">
            <a:alphaModFix/>
          </a:blip>
          <a:srcRect b="7802" l="0" r="0" t="7802"/>
          <a:stretch/>
        </p:blipFill>
        <p:spPr>
          <a:xfrm>
            <a:off x="0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1"/>
          <p:cNvSpPr txBox="1"/>
          <p:nvPr>
            <p:ph type="title"/>
          </p:nvPr>
        </p:nvSpPr>
        <p:spPr>
          <a:xfrm>
            <a:off x="1373038" y="1457865"/>
            <a:ext cx="3200400" cy="45806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1"/>
          <p:cNvSpPr txBox="1"/>
          <p:nvPr>
            <p:ph idx="1" type="body"/>
          </p:nvPr>
        </p:nvSpPr>
        <p:spPr>
          <a:xfrm>
            <a:off x="4796287" y="1457864"/>
            <a:ext cx="4986068" cy="45806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556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indent="-3429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+ table">
  <p:cSld name="Content + tabl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0"/>
          <p:cNvPicPr preferRelativeResize="0"/>
          <p:nvPr/>
        </p:nvPicPr>
        <p:blipFill rotWithShape="1">
          <a:blip r:embed="rId2">
            <a:alphaModFix amt="44000"/>
          </a:blip>
          <a:srcRect b="0" l="0" r="0" t="0"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  <p:sp>
        <p:nvSpPr>
          <p:cNvPr id="87" name="Google Shape;87;p20"/>
          <p:cNvSpPr txBox="1"/>
          <p:nvPr>
            <p:ph type="title"/>
          </p:nvPr>
        </p:nvSpPr>
        <p:spPr>
          <a:xfrm>
            <a:off x="838200" y="266219"/>
            <a:ext cx="10389243" cy="1424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idx="1" type="body"/>
          </p:nvPr>
        </p:nvSpPr>
        <p:spPr>
          <a:xfrm>
            <a:off x="838200" y="1779325"/>
            <a:ext cx="3490732" cy="4297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2743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3" type="twoObj">
  <p:cSld name="TWO_OBJECT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1"/>
          <p:cNvSpPr/>
          <p:nvPr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1"/>
          <p:cNvSpPr txBox="1"/>
          <p:nvPr>
            <p:ph type="title"/>
          </p:nvPr>
        </p:nvSpPr>
        <p:spPr>
          <a:xfrm>
            <a:off x="1073070" y="914400"/>
            <a:ext cx="10045861" cy="11466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1"/>
          <p:cNvSpPr txBox="1"/>
          <p:nvPr>
            <p:ph idx="1" type="body"/>
          </p:nvPr>
        </p:nvSpPr>
        <p:spPr>
          <a:xfrm>
            <a:off x="1423687" y="2288614"/>
            <a:ext cx="5382228" cy="3475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21"/>
          <p:cNvSpPr txBox="1"/>
          <p:nvPr>
            <p:ph idx="2" type="body"/>
          </p:nvPr>
        </p:nvSpPr>
        <p:spPr>
          <a:xfrm>
            <a:off x="7451790" y="2288614"/>
            <a:ext cx="3108960" cy="3475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91425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"/>
          <p:cNvPicPr preferRelativeResize="0"/>
          <p:nvPr/>
        </p:nvPicPr>
        <p:blipFill rotWithShape="1">
          <a:blip r:embed="rId2">
            <a:alphaModFix amt="44000"/>
          </a:blip>
          <a:srcRect b="0" l="0" r="0" t="0"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  <p:sp>
        <p:nvSpPr>
          <p:cNvPr id="103" name="Google Shape;103;p22"/>
          <p:cNvSpPr txBox="1"/>
          <p:nvPr>
            <p:ph type="title"/>
          </p:nvPr>
        </p:nvSpPr>
        <p:spPr>
          <a:xfrm>
            <a:off x="838200" y="133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3">
  <p:cSld name="Content 3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3"/>
          <p:cNvSpPr/>
          <p:nvPr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3"/>
          <p:cNvSpPr txBox="1"/>
          <p:nvPr>
            <p:ph type="title"/>
          </p:nvPr>
        </p:nvSpPr>
        <p:spPr>
          <a:xfrm>
            <a:off x="4143375" y="92597"/>
            <a:ext cx="3905250" cy="30325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3"/>
          <p:cNvSpPr txBox="1"/>
          <p:nvPr>
            <p:ph idx="1" type="body"/>
          </p:nvPr>
        </p:nvSpPr>
        <p:spPr>
          <a:xfrm>
            <a:off x="4143375" y="4004321"/>
            <a:ext cx="390525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228600" lvl="1" marL="9144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icture">
  <p:cSld name="Title + pictur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2"/>
          <p:cNvSpPr txBox="1"/>
          <p:nvPr>
            <p:ph type="ctrTitle"/>
          </p:nvPr>
        </p:nvSpPr>
        <p:spPr>
          <a:xfrm>
            <a:off x="918259" y="798653"/>
            <a:ext cx="5166167" cy="5289630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  <p:txBody>
          <a:bodyPr anchorCtr="0" anchor="ctr" bIns="45700" lIns="274300" spcFirstLastPara="1" rIns="274300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/>
          <p:nvPr>
            <p:ph idx="2" type="pic"/>
          </p:nvPr>
        </p:nvSpPr>
        <p:spPr>
          <a:xfrm>
            <a:off x="6084424" y="787077"/>
            <a:ext cx="5166167" cy="5289631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</p:sp>
      <p:sp>
        <p:nvSpPr>
          <p:cNvPr id="26" name="Google Shape;26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+ picture">
  <p:cSld name="Title + subtitle + pictur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3"/>
          <p:cNvSpPr/>
          <p:nvPr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3"/>
          <p:cNvSpPr txBox="1"/>
          <p:nvPr>
            <p:ph type="ctrTitle"/>
          </p:nvPr>
        </p:nvSpPr>
        <p:spPr>
          <a:xfrm>
            <a:off x="6296135" y="1124887"/>
            <a:ext cx="4480560" cy="23523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" type="subTitle"/>
          </p:nvPr>
        </p:nvSpPr>
        <p:spPr>
          <a:xfrm>
            <a:off x="6296135" y="3571197"/>
            <a:ext cx="4476967" cy="2123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4" name="Google Shape;34;p13"/>
          <p:cNvSpPr/>
          <p:nvPr>
            <p:ph idx="2" type="pic"/>
          </p:nvPr>
        </p:nvSpPr>
        <p:spPr>
          <a:xfrm>
            <a:off x="1329545" y="1148037"/>
            <a:ext cx="4365199" cy="4546707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4"/>
          <p:cNvSpPr/>
          <p:nvPr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4"/>
          <p:cNvSpPr txBox="1"/>
          <p:nvPr>
            <p:ph type="ctrTitle"/>
          </p:nvPr>
        </p:nvSpPr>
        <p:spPr>
          <a:xfrm>
            <a:off x="1524000" y="2286000"/>
            <a:ext cx="91440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1">
  <p:cSld name="Content 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5"/>
          <p:cNvSpPr/>
          <p:nvPr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15"/>
          <p:cNvSpPr txBox="1"/>
          <p:nvPr>
            <p:ph type="title"/>
          </p:nvPr>
        </p:nvSpPr>
        <p:spPr>
          <a:xfrm>
            <a:off x="1616598" y="995425"/>
            <a:ext cx="8958805" cy="10772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1" type="body"/>
          </p:nvPr>
        </p:nvSpPr>
        <p:spPr>
          <a:xfrm>
            <a:off x="1616599" y="2257061"/>
            <a:ext cx="8958804" cy="35418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+ picture ">
  <p:cSld name="Content + picture 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6"/>
          <p:cNvSpPr txBox="1"/>
          <p:nvPr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6"/>
          <p:cNvSpPr txBox="1"/>
          <p:nvPr>
            <p:ph type="title"/>
          </p:nvPr>
        </p:nvSpPr>
        <p:spPr>
          <a:xfrm>
            <a:off x="1416937" y="879674"/>
            <a:ext cx="5377406" cy="25500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1" type="body"/>
          </p:nvPr>
        </p:nvSpPr>
        <p:spPr>
          <a:xfrm>
            <a:off x="1417638" y="3576900"/>
            <a:ext cx="4126635" cy="2233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1">
  <p:cSld name="Two Content 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7"/>
          <p:cNvSpPr/>
          <p:nvPr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7"/>
          <p:cNvSpPr txBox="1"/>
          <p:nvPr>
            <p:ph type="title"/>
          </p:nvPr>
        </p:nvSpPr>
        <p:spPr>
          <a:xfrm>
            <a:off x="1269357" y="891251"/>
            <a:ext cx="9653286" cy="11582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1400540" y="2257062"/>
            <a:ext cx="4062711" cy="35418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2" type="body"/>
          </p:nvPr>
        </p:nvSpPr>
        <p:spPr>
          <a:xfrm>
            <a:off x="6588311" y="2257061"/>
            <a:ext cx="4203151" cy="35418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2">
  <p:cSld name="Two Content 2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8"/>
          <p:cNvSpPr/>
          <p:nvPr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8"/>
          <p:cNvSpPr txBox="1"/>
          <p:nvPr>
            <p:ph type="title"/>
          </p:nvPr>
        </p:nvSpPr>
        <p:spPr>
          <a:xfrm>
            <a:off x="1092361" y="777240"/>
            <a:ext cx="10007278" cy="12838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" type="body"/>
          </p:nvPr>
        </p:nvSpPr>
        <p:spPr>
          <a:xfrm>
            <a:off x="1447029" y="2261313"/>
            <a:ext cx="3275746" cy="3653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  <p:sp>
        <p:nvSpPr>
          <p:cNvPr id="75" name="Google Shape;75;p18"/>
          <p:cNvSpPr txBox="1"/>
          <p:nvPr>
            <p:ph idx="2" type="body"/>
          </p:nvPr>
        </p:nvSpPr>
        <p:spPr>
          <a:xfrm>
            <a:off x="5150734" y="2261313"/>
            <a:ext cx="5594236" cy="3653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Title + subtitl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9"/>
          <p:cNvSpPr/>
          <p:nvPr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9"/>
          <p:cNvSpPr txBox="1"/>
          <p:nvPr>
            <p:ph type="ctrTitle"/>
          </p:nvPr>
        </p:nvSpPr>
        <p:spPr>
          <a:xfrm>
            <a:off x="6061275" y="1134320"/>
            <a:ext cx="4803494" cy="19561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1" type="subTitle"/>
          </p:nvPr>
        </p:nvSpPr>
        <p:spPr>
          <a:xfrm>
            <a:off x="6061275" y="3418271"/>
            <a:ext cx="4803494" cy="23054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81" name="Google Shape;81;p19"/>
          <p:cNvSpPr/>
          <p:nvPr>
            <p:ph idx="2" type="pic"/>
          </p:nvPr>
        </p:nvSpPr>
        <p:spPr>
          <a:xfrm>
            <a:off x="1308563" y="1146638"/>
            <a:ext cx="4389120" cy="457200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E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"/>
          <p:cNvSpPr txBox="1"/>
          <p:nvPr>
            <p:ph type="title"/>
          </p:nvPr>
        </p:nvSpPr>
        <p:spPr>
          <a:xfrm>
            <a:off x="2757948" y="322239"/>
            <a:ext cx="7228147" cy="10788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ar-EG"/>
              <a:t>أعلى معدلات إدمان الهواتف الذكية في العالم</a:t>
            </a:r>
            <a:br>
              <a:rPr b="1" lang="ar-EG"/>
            </a:br>
            <a:br>
              <a:rPr lang="ar-EG"/>
            </a:br>
            <a:endParaRPr/>
          </a:p>
        </p:txBody>
      </p:sp>
      <p:pic>
        <p:nvPicPr>
          <p:cNvPr descr="A graph of blue rectangular bars&#10;&#10;AI-generated content may be incorrect." id="117" name="Google Shape;11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4466" y="1139294"/>
            <a:ext cx="7019170" cy="4817077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"/>
          <p:cNvSpPr txBox="1"/>
          <p:nvPr/>
        </p:nvSpPr>
        <p:spPr>
          <a:xfrm>
            <a:off x="7462685" y="1583226"/>
            <a:ext cx="4729316" cy="14696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71500" lvl="0" marL="571500" marR="0" rt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▪"/>
            </a:pPr>
            <a:r>
              <a:rPr b="0" i="0" lang="ar-EG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تحتل مصر المرتبة التاسعة عالميًا في إدمان الهواتف الذكية 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"/>
          <p:cNvSpPr txBox="1"/>
          <p:nvPr/>
        </p:nvSpPr>
        <p:spPr>
          <a:xfrm>
            <a:off x="7462684" y="3235045"/>
            <a:ext cx="4729316" cy="14696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71500" lvl="0" marL="571500" marR="0" rt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▪"/>
            </a:pPr>
            <a:r>
              <a:rPr b="0" i="0" lang="ar-EG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وجود مصر ضمن المراتب العشر الأولى عالميًا  يمثل ظاهرة تستحق الانتباه والدراسة، خاصة عند الأطفال والشباب.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"/>
          <p:cNvSpPr txBox="1"/>
          <p:nvPr>
            <p:ph type="title"/>
          </p:nvPr>
        </p:nvSpPr>
        <p:spPr>
          <a:xfrm>
            <a:off x="3230678" y="530942"/>
            <a:ext cx="5730644" cy="6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ar-EG"/>
              <a:t>توزيع السكان حسب العمر في مصر</a:t>
            </a:r>
            <a:br>
              <a:rPr b="1" lang="ar-EG"/>
            </a:br>
            <a:endParaRPr/>
          </a:p>
        </p:txBody>
      </p:sp>
      <p:graphicFrame>
        <p:nvGraphicFramePr>
          <p:cNvPr id="125" name="Google Shape;125;p2"/>
          <p:cNvGraphicFramePr/>
          <p:nvPr/>
        </p:nvGraphicFramePr>
        <p:xfrm>
          <a:off x="2523474" y="1435284"/>
          <a:ext cx="7357945" cy="4891774"/>
        </p:xfrm>
        <a:graphic>
          <a:graphicData uri="http://schemas.openxmlformats.org/drawingml/2006/chart">
            <c:chart r:id="rId3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"/>
          <p:cNvSpPr txBox="1"/>
          <p:nvPr>
            <p:ph type="title"/>
          </p:nvPr>
        </p:nvSpPr>
        <p:spPr>
          <a:xfrm>
            <a:off x="2372751" y="410730"/>
            <a:ext cx="7446497" cy="8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ar-EG"/>
              <a:t>الاعتماد على الهواتف حسب العمر</a:t>
            </a:r>
            <a:br>
              <a:rPr b="1" lang="ar-EG"/>
            </a:br>
            <a:br>
              <a:rPr lang="ar-EG"/>
            </a:br>
            <a:endParaRPr/>
          </a:p>
        </p:txBody>
      </p:sp>
      <p:pic>
        <p:nvPicPr>
          <p:cNvPr id="131" name="Google Shape;13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8297" y="1224117"/>
            <a:ext cx="8096864" cy="51770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"/>
          <p:cNvSpPr txBox="1"/>
          <p:nvPr>
            <p:ph type="title"/>
          </p:nvPr>
        </p:nvSpPr>
        <p:spPr>
          <a:xfrm>
            <a:off x="3757662" y="420607"/>
            <a:ext cx="4676676" cy="1100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5D2C"/>
              </a:buClr>
              <a:buSzPts val="3600"/>
              <a:buFont typeface="Arial"/>
              <a:buNone/>
            </a:pPr>
            <a:r>
              <a:rPr b="1" lang="ar-EG">
                <a:solidFill>
                  <a:srgbClr val="225D2C"/>
                </a:solidFill>
              </a:rPr>
              <a:t>إدمان التكنولوجيا حسب العمر</a:t>
            </a:r>
            <a:br>
              <a:rPr b="1" lang="ar-EG">
                <a:solidFill>
                  <a:srgbClr val="225D2C"/>
                </a:solidFill>
              </a:rPr>
            </a:br>
            <a:endParaRPr>
              <a:solidFill>
                <a:srgbClr val="225D2C"/>
              </a:solidFill>
            </a:endParaRPr>
          </a:p>
        </p:txBody>
      </p:sp>
      <p:pic>
        <p:nvPicPr>
          <p:cNvPr descr="نسبة الأشخاص الذين يجدون صعوبة في أخذ استراحة من استخدام التكنولوجيا حسب الفئة العمرية" id="137" name="Google Shape;13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01143" y="1495385"/>
            <a:ext cx="8789714" cy="384195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"/>
          <p:cNvSpPr txBox="1"/>
          <p:nvPr/>
        </p:nvSpPr>
        <p:spPr>
          <a:xfrm>
            <a:off x="1277475" y="5577650"/>
            <a:ext cx="9637050" cy="11000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ar-EG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44% من الأشخاص الذين تتراوح أعمارهم بين 15 و19 عامًا يجدون صعوبة في أخذ استراحة من التكنولوجيا.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br>
              <a:rPr b="0" i="0" lang="ar-EG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 txBox="1"/>
          <p:nvPr>
            <p:ph type="title"/>
          </p:nvPr>
        </p:nvSpPr>
        <p:spPr>
          <a:xfrm>
            <a:off x="1405396" y="606528"/>
            <a:ext cx="8552627" cy="85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5D2C"/>
              </a:buClr>
              <a:buSzPts val="3600"/>
              <a:buFont typeface="Arial"/>
              <a:buNone/>
            </a:pPr>
            <a:r>
              <a:rPr lang="ar-EG">
                <a:solidFill>
                  <a:srgbClr val="225D2C"/>
                </a:solidFill>
              </a:rPr>
              <a:t>الفئات العمرية الأكثر عرضة لإدمان الإنترنت</a:t>
            </a:r>
            <a:endParaRPr>
              <a:solidFill>
                <a:srgbClr val="225D2C"/>
              </a:solidFill>
            </a:endParaRPr>
          </a:p>
        </p:txBody>
      </p:sp>
      <p:pic>
        <p:nvPicPr>
          <p:cNvPr descr="نسبة خطر إدمان الإنترنت حسب الفئة العمرية" id="144" name="Google Shape;14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5396" y="1464160"/>
            <a:ext cx="9381203" cy="4085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"/>
          <p:cNvSpPr txBox="1"/>
          <p:nvPr/>
        </p:nvSpPr>
        <p:spPr>
          <a:xfrm>
            <a:off x="1654784" y="5822656"/>
            <a:ext cx="9381203" cy="85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ar-EG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وتظهر البيانات أن 73% من الأطفال الذين تتراوح أعمارهم بين 13 و17 عاما معرضون لخطر الإدمان على الإنترنت.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br>
              <a:rPr b="0" i="0" lang="ar-EG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800" u="none" cap="none" strike="noStrike">
              <a:solidFill>
                <a:srgbClr val="225D2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"/>
          <p:cNvSpPr txBox="1"/>
          <p:nvPr>
            <p:ph type="ctrTitle"/>
          </p:nvPr>
        </p:nvSpPr>
        <p:spPr>
          <a:xfrm>
            <a:off x="918259" y="471948"/>
            <a:ext cx="10452747" cy="6238567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  <p:txBody>
          <a:bodyPr anchorCtr="0" anchor="ctr" bIns="45700" lIns="274300" spcFirstLastPara="1" rIns="2743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1" name="Google Shape;151;p6"/>
          <p:cNvSpPr txBox="1"/>
          <p:nvPr/>
        </p:nvSpPr>
        <p:spPr>
          <a:xfrm>
            <a:off x="1239471" y="502721"/>
            <a:ext cx="9495152" cy="1413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0" lang="ar-EG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استخدام الهاتف لدي الطفل من المرحلة الابتدائيه الي مستوي الادمان </a:t>
            </a:r>
            <a:endParaRPr b="1" i="0" sz="3600" u="none" cap="none" strike="noStrike">
              <a:solidFill>
                <a:srgbClr val="225D2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1420" y="1459590"/>
            <a:ext cx="8769159" cy="440569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6"/>
          <p:cNvSpPr txBox="1"/>
          <p:nvPr/>
        </p:nvSpPr>
        <p:spPr>
          <a:xfrm>
            <a:off x="1496703" y="5732548"/>
            <a:ext cx="9237920" cy="16785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ar-EG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زيادة عدد ساعات استخدام الهاتف بين الأطفال، خصوصًا في الصفوف الأكبر، ترتبط بارتفاع احتمالية الإدمان على الهواتف ومشاكل النوم المصاحبة له</a:t>
            </a:r>
            <a:endParaRPr b="1" i="0" sz="2800" u="none" cap="none" strike="noStrike">
              <a:solidFill>
                <a:srgbClr val="225D2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"/>
          <p:cNvSpPr txBox="1"/>
          <p:nvPr/>
        </p:nvSpPr>
        <p:spPr>
          <a:xfrm>
            <a:off x="1366344" y="1219994"/>
            <a:ext cx="9459311" cy="7415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1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7"/>
          <p:cNvSpPr txBox="1"/>
          <p:nvPr/>
        </p:nvSpPr>
        <p:spPr>
          <a:xfrm>
            <a:off x="1002890" y="992343"/>
            <a:ext cx="10397952" cy="1196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5D2C"/>
              </a:buClr>
              <a:buSzPts val="2800"/>
              <a:buFont typeface="Arial"/>
              <a:buChar char="•"/>
            </a:pPr>
            <a:r>
              <a:rPr b="1" i="0" lang="ar-EG" sz="2800" u="none" cap="none" strike="noStrike">
                <a:solidFill>
                  <a:srgbClr val="225D2C"/>
                </a:solidFill>
                <a:latin typeface="Arial"/>
                <a:ea typeface="Arial"/>
                <a:cs typeface="Arial"/>
                <a:sym typeface="Arial"/>
              </a:rPr>
              <a:t>"مستوى معرفة الأمهات عن سوء استخدام الأطفال للهواتف الذكية في مصر"</a:t>
            </a:r>
            <a:endParaRPr b="0" i="0" sz="2800" u="none" cap="none" strike="noStrike">
              <a:solidFill>
                <a:srgbClr val="225D2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225D2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72623" y="1730379"/>
            <a:ext cx="7058486" cy="31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7"/>
          <p:cNvSpPr txBox="1"/>
          <p:nvPr/>
        </p:nvSpPr>
        <p:spPr>
          <a:xfrm>
            <a:off x="901377" y="4679867"/>
            <a:ext cx="10389243" cy="1424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ar-EG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يتضح أن غالبية الأمهات (60.2%) لديهن مستوى معرفة غير كافٍ حول مخاطر سوء استخدام الأطفال للهواتف الذكية، مما يشير إلى الحاجة لبرامج توعية وتثقيفية</a:t>
            </a:r>
            <a:endParaRPr b="0" i="0" sz="2400" u="none" cap="none" strike="noStrike">
              <a:solidFill>
                <a:srgbClr val="225D2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3400">
        <p14:reveal dir="l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"/>
          <p:cNvSpPr txBox="1"/>
          <p:nvPr>
            <p:ph idx="1" type="body"/>
          </p:nvPr>
        </p:nvSpPr>
        <p:spPr>
          <a:xfrm>
            <a:off x="530942" y="1537554"/>
            <a:ext cx="11479718" cy="1196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ar-EG"/>
              <a:t>خلال الفترة من يوليو 2021 إلى ديسمبر 2023، أمضى نصف المراهقين الذين تتراوح أعمارهم بين 12 و17 عامًا 4 ساعات أو أكثر في استخدام الشاشة يوميًا (50.4%).</a:t>
            </a:r>
            <a:endParaRPr/>
          </a:p>
        </p:txBody>
      </p:sp>
      <p:sp>
        <p:nvSpPr>
          <p:cNvPr id="168" name="Google Shape;168;p8"/>
          <p:cNvSpPr txBox="1"/>
          <p:nvPr/>
        </p:nvSpPr>
        <p:spPr>
          <a:xfrm>
            <a:off x="1065110" y="143523"/>
            <a:ext cx="10061779" cy="157281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ar-EG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معدل انتشار الوقت الذي يقضيه المراهقون أمام الشاشات يوميًا بين سن 12 إلى 17 عامًا</a:t>
            </a:r>
            <a:endParaRPr b="1" i="0" sz="6000" u="none" cap="none" strike="noStrike">
              <a:solidFill>
                <a:srgbClr val="225D2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graph of the number of children and adults&#10;&#10;AI-generated content may be incorrect." id="169" name="Google Shape;169;p8"/>
          <p:cNvPicPr preferRelativeResize="0"/>
          <p:nvPr/>
        </p:nvPicPr>
        <p:blipFill rotWithShape="1">
          <a:blip r:embed="rId3">
            <a:alphaModFix/>
          </a:blip>
          <a:srcRect b="52929" l="0" r="0" t="0"/>
          <a:stretch/>
        </p:blipFill>
        <p:spPr>
          <a:xfrm>
            <a:off x="2864413" y="4283398"/>
            <a:ext cx="6905625" cy="2250665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sp>
        <p:nvSpPr>
          <p:cNvPr id="170" name="Google Shape;170;p8"/>
          <p:cNvSpPr txBox="1"/>
          <p:nvPr/>
        </p:nvSpPr>
        <p:spPr>
          <a:xfrm>
            <a:off x="530942" y="2666919"/>
            <a:ext cx="11479718" cy="1196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ar-EG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كان المراهقون الذين يعيشون في المناطق الحضرية أكثر عرضة لقضاء 4 ساعات أو أكثر من وقت الشاشة يوميًا مقارنة بالمراهقين الذين يعيشون في المناطق غير الحضرية(50.4%).</a:t>
            </a:r>
            <a:endParaRPr/>
          </a:p>
        </p:txBody>
      </p:sp>
    </p:spTree>
  </p:cSld>
  <p:clrMapOvr>
    <a:masterClrMapping/>
  </p:clrMapOvr>
  <p:transition spd="slow">
    <p:wipe dir="l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9"/>
          <p:cNvSpPr txBox="1"/>
          <p:nvPr>
            <p:ph type="ctrTitle"/>
          </p:nvPr>
        </p:nvSpPr>
        <p:spPr>
          <a:xfrm>
            <a:off x="884374" y="784185"/>
            <a:ext cx="10423251" cy="5289630"/>
          </a:xfrm>
          <a:prstGeom prst="rect">
            <a:avLst/>
          </a:prstGeom>
          <a:solidFill>
            <a:schemeClr val="lt1">
              <a:alpha val="94901"/>
            </a:schemeClr>
          </a:solidFill>
          <a:ln>
            <a:noFill/>
          </a:ln>
        </p:spPr>
        <p:txBody>
          <a:bodyPr anchorCtr="0" anchor="ctr" bIns="45700" lIns="274300" spcFirstLastPara="1" rIns="27430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176" name="Google Shape;176;p9"/>
          <p:cNvSpPr txBox="1"/>
          <p:nvPr/>
        </p:nvSpPr>
        <p:spPr>
          <a:xfrm>
            <a:off x="1243551" y="2110660"/>
            <a:ext cx="10423251" cy="5697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ar-EG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وجدت علاقة بين الأطفال اللي بيستخدموا الهواتف في سن مبكر وبين نتائج سلبية على صحتهم النفسية لما يكبروا.</a:t>
            </a:r>
            <a:br>
              <a:rPr b="1" i="0" lang="ar-EG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9"/>
          <p:cNvSpPr txBox="1"/>
          <p:nvPr/>
        </p:nvSpPr>
        <p:spPr>
          <a:xfrm>
            <a:off x="1239354" y="1042570"/>
            <a:ext cx="10129722" cy="10274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5D2C"/>
              </a:buClr>
              <a:buSzPts val="2400"/>
              <a:buFont typeface="Arial"/>
              <a:buChar char="•"/>
            </a:pPr>
            <a:r>
              <a:rPr b="1" i="0" lang="ar-EG" sz="2400" u="none" cap="none" strike="noStrike">
                <a:solidFill>
                  <a:srgbClr val="225D2C"/>
                </a:solidFill>
                <a:latin typeface="Arial"/>
                <a:ea typeface="Arial"/>
                <a:cs typeface="Arial"/>
                <a:sym typeface="Arial"/>
              </a:rPr>
              <a:t>الدراسة الثانية : </a:t>
            </a:r>
            <a:r>
              <a:rPr b="1" i="0" lang="ar-EG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تقرير عن مخاطر الصحة النفسية للأطفال الذين يستخدمون الهواتف قبل سن 13 عامًا</a:t>
            </a:r>
            <a:endParaRPr b="1" i="0" sz="3600" u="none" cap="none" strike="noStrike">
              <a:solidFill>
                <a:srgbClr val="225D2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9"/>
          <p:cNvSpPr txBox="1"/>
          <p:nvPr/>
        </p:nvSpPr>
        <p:spPr>
          <a:xfrm>
            <a:off x="3582610" y="2201381"/>
            <a:ext cx="10423251" cy="1088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ar-EG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شملت حوالي 100 ألف شخص من عمر 18–24 سنة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9"/>
          <p:cNvSpPr txBox="1"/>
          <p:nvPr/>
        </p:nvSpPr>
        <p:spPr>
          <a:xfrm>
            <a:off x="651007" y="2984979"/>
            <a:ext cx="10423251" cy="11926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ar-EG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النتيجة</a:t>
            </a:r>
            <a:r>
              <a:rPr b="1" i="0" lang="ar-EG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1" i="0" lang="ar-EG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اللي حصلوا على هاتف قبل عمر 13 سنة ظهرت عندهم نتائج أسوأ:</a:t>
            </a:r>
            <a:endParaRPr/>
          </a:p>
          <a:p>
            <a:pPr indent="0" lvl="1" marL="45720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EG" sz="2000" u="none" cap="none" strike="noStrike">
                <a:solidFill>
                  <a:srgbClr val="692B1D"/>
                </a:solidFill>
                <a:latin typeface="Arial"/>
                <a:ea typeface="Arial"/>
                <a:cs typeface="Arial"/>
                <a:sym typeface="Arial"/>
              </a:rPr>
              <a:t>أفكار انتحارية أكتر. - مشاعر عدوانية.- إحساس بالانفصال عن الواقع وهلوسة.</a:t>
            </a:r>
            <a:endParaRPr/>
          </a:p>
        </p:txBody>
      </p:sp>
      <p:sp>
        <p:nvSpPr>
          <p:cNvPr id="180" name="Google Shape;180;p9"/>
          <p:cNvSpPr txBox="1"/>
          <p:nvPr/>
        </p:nvSpPr>
        <p:spPr>
          <a:xfrm>
            <a:off x="651008" y="3726517"/>
            <a:ext cx="10423251" cy="1088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ar-EG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البنات</a:t>
            </a:r>
            <a:r>
              <a:rPr b="0" i="0" lang="ar-EG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انخفاض في تقدير الذات، صورة سلبية عن أنفسهم - </a:t>
            </a:r>
            <a:r>
              <a:rPr b="1" i="0" lang="ar-EG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الأولاد</a:t>
            </a:r>
            <a:r>
              <a:rPr b="0" i="0" lang="ar-EG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قلة الهدوء والاستقرار وانخفاض في التعاطف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9"/>
          <p:cNvSpPr txBox="1"/>
          <p:nvPr/>
        </p:nvSpPr>
        <p:spPr>
          <a:xfrm>
            <a:off x="1" y="4355871"/>
            <a:ext cx="11074258" cy="13075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ar-EG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الأسباب وراء النتائج:</a:t>
            </a:r>
            <a:endParaRPr/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ar-EG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وسائل التواصل الاجتماعي (العامل الأكبر) - تدهور العلاقات الأسرية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3400">
        <p14:reveal dir="l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2025-01-27T21:04:30Z</dcterms:created>
  <dc:creator>RawanHammadAliIsmail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0x0101007A23674EEB2BF348B676DCBD9F9ABC59</vt:lpwstr>
  </property>
</Properties>
</file>